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31" r:id="rId3"/>
    <p:sldId id="347" r:id="rId4"/>
    <p:sldId id="334" r:id="rId5"/>
    <p:sldId id="366" r:id="rId6"/>
    <p:sldId id="354" r:id="rId7"/>
    <p:sldId id="348" r:id="rId8"/>
    <p:sldId id="355" r:id="rId9"/>
    <p:sldId id="351" r:id="rId10"/>
    <p:sldId id="359" r:id="rId11"/>
  </p:sldIdLst>
  <p:sldSz cx="9144000" cy="5143500" type="screen16x9"/>
  <p:notesSz cx="6858000" cy="9144000"/>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54" userDrawn="1">
          <p15:clr>
            <a:srgbClr val="A4A3A4"/>
          </p15:clr>
        </p15:guide>
        <p15:guide id="2" orient="horz" pos="2642" userDrawn="1">
          <p15:clr>
            <a:srgbClr val="A4A3A4"/>
          </p15:clr>
        </p15:guide>
        <p15:guide id="3" orient="horz" pos="2055" userDrawn="1">
          <p15:clr>
            <a:srgbClr val="A4A3A4"/>
          </p15:clr>
        </p15:guide>
        <p15:guide id="4" pos="5556" userDrawn="1">
          <p15:clr>
            <a:srgbClr val="A4A3A4"/>
          </p15:clr>
        </p15:guide>
        <p15:guide id="5" pos="1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AC80"/>
    <a:srgbClr val="343843"/>
    <a:srgbClr val="E9AF31"/>
    <a:srgbClr val="949599"/>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9" d="100"/>
          <a:sy n="109" d="100"/>
        </p:scale>
        <p:origin x="456" y="91"/>
      </p:cViewPr>
      <p:guideLst>
        <p:guide pos="2854"/>
        <p:guide orient="horz" pos="2642"/>
        <p:guide orient="horz" pos="2055"/>
        <p:guide pos="5556"/>
        <p:guide pos="1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gs" Target="tags/tag13.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图片占位符 2"/>
          <p:cNvSpPr>
            <a:spLocks noGrp="1"/>
          </p:cNvSpPr>
          <p:nvPr>
            <p:ph type="pic" sz="quarter" idx="10"/>
          </p:nvPr>
        </p:nvSpPr>
        <p:spPr>
          <a:xfrm>
            <a:off x="145144" y="972459"/>
            <a:ext cx="2831539" cy="1749476"/>
          </a:xfrm>
          <a:prstGeom prst="rect">
            <a:avLst/>
          </a:prstGeom>
        </p:spPr>
        <p:txBody>
          <a:bodyPr/>
          <a:lstStyle/>
          <a:p>
            <a:endParaRPr lang="zh-CN" altLang="en-US"/>
          </a:p>
        </p:txBody>
      </p:sp>
      <p:sp>
        <p:nvSpPr>
          <p:cNvPr id="4" name="图片占位符 2"/>
          <p:cNvSpPr>
            <a:spLocks noGrp="1"/>
          </p:cNvSpPr>
          <p:nvPr>
            <p:ph type="pic" sz="quarter" idx="11"/>
          </p:nvPr>
        </p:nvSpPr>
        <p:spPr>
          <a:xfrm>
            <a:off x="3133929" y="972459"/>
            <a:ext cx="2831539" cy="1749476"/>
          </a:xfrm>
          <a:prstGeom prst="rect">
            <a:avLst/>
          </a:prstGeom>
        </p:spPr>
        <p:txBody>
          <a:bodyPr/>
          <a:lstStyle/>
          <a:p>
            <a:endParaRPr lang="zh-CN" altLang="en-US"/>
          </a:p>
        </p:txBody>
      </p:sp>
      <p:sp>
        <p:nvSpPr>
          <p:cNvPr id="5" name="图片占位符 2"/>
          <p:cNvSpPr>
            <a:spLocks noGrp="1"/>
          </p:cNvSpPr>
          <p:nvPr>
            <p:ph type="pic" sz="quarter" idx="12"/>
          </p:nvPr>
        </p:nvSpPr>
        <p:spPr>
          <a:xfrm>
            <a:off x="6122714" y="972459"/>
            <a:ext cx="2831539" cy="1749476"/>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矩形: 圆角 2"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userDrawn="1"/>
        </p:nvSpPr>
        <p:spPr>
          <a:xfrm>
            <a:off x="161132" y="984477"/>
            <a:ext cx="8821737" cy="3674609"/>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10"/>
          </p:nvPr>
        </p:nvSpPr>
        <p:spPr>
          <a:xfrm>
            <a:off x="145144" y="972458"/>
            <a:ext cx="8824686" cy="2104571"/>
          </a:xfrm>
          <a:prstGeom prst="rect">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5B4C772-48CC-4874-8327-555D02B444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E7D09B-D39A-4616-8388-15C7F50B95BB}"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5B4C772-48CC-4874-8327-555D02B4446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webp"/><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jpeg"/><Relationship Id="rId2" Type="http://schemas.openxmlformats.org/officeDocument/2006/relationships/tags" Target="../tags/tag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10.png"/><Relationship Id="rId7" Type="http://schemas.openxmlformats.org/officeDocument/2006/relationships/tags" Target="../tags/tag8.xml"/><Relationship Id="rId6" Type="http://schemas.openxmlformats.org/officeDocument/2006/relationships/image" Target="../media/image9.png"/><Relationship Id="rId5" Type="http://schemas.openxmlformats.org/officeDocument/2006/relationships/tags" Target="../tags/tag7.xml"/><Relationship Id="rId4" Type="http://schemas.openxmlformats.org/officeDocument/2006/relationships/image" Target="../media/image8.png"/><Relationship Id="rId3" Type="http://schemas.openxmlformats.org/officeDocument/2006/relationships/tags" Target="../tags/tag6.xml"/><Relationship Id="rId2" Type="http://schemas.openxmlformats.org/officeDocument/2006/relationships/image" Target="../media/image7.png"/><Relationship Id="rId11" Type="http://schemas.openxmlformats.org/officeDocument/2006/relationships/slideLayout" Target="../slideLayouts/slideLayout2.xml"/><Relationship Id="rId10" Type="http://schemas.openxmlformats.org/officeDocument/2006/relationships/image" Target="../media/image11.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tags" Target="../tags/tag11.xml"/><Relationship Id="rId2" Type="http://schemas.openxmlformats.org/officeDocument/2006/relationships/image" Target="../media/image12.png"/><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矩形: 圆角 54"/>
          <p:cNvSpPr/>
          <p:nvPr/>
        </p:nvSpPr>
        <p:spPr>
          <a:xfrm>
            <a:off x="310515" y="3559175"/>
            <a:ext cx="1362710" cy="25908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a:ln>
                  <a:noFill/>
                </a:ln>
                <a:solidFill>
                  <a:schemeClr val="bg1"/>
                </a:solidFill>
                <a:effectLst/>
                <a:uLnTx/>
                <a:uFillTx/>
                <a:latin typeface="+mj-ea"/>
                <a:ea typeface="+mj-ea"/>
                <a:cs typeface="+mn-cs"/>
              </a:rPr>
              <a:t>汇报人：陈思佑</a:t>
            </a:r>
            <a:endParaRPr kumimoji="0" lang="zh-CN" altLang="en-US" sz="1050" b="1" i="0" u="none" strike="noStrike" kern="1200" cap="none" spc="0" normalizeH="0" baseline="0" noProof="0">
              <a:ln>
                <a:noFill/>
              </a:ln>
              <a:solidFill>
                <a:schemeClr val="bg1"/>
              </a:solidFill>
              <a:effectLst/>
              <a:uLnTx/>
              <a:uFillTx/>
              <a:latin typeface="+mj-ea"/>
              <a:ea typeface="+mj-ea"/>
              <a:cs typeface="+mn-cs"/>
            </a:endParaRPr>
          </a:p>
        </p:txBody>
      </p:sp>
      <p:sp>
        <p:nvSpPr>
          <p:cNvPr id="56" name="文本框 55"/>
          <p:cNvSpPr txBox="1"/>
          <p:nvPr/>
        </p:nvSpPr>
        <p:spPr>
          <a:xfrm>
            <a:off x="188419" y="1547956"/>
            <a:ext cx="6311652" cy="193802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基于SIFT</a:t>
            </a:r>
            <a:r>
              <a:rPr kumimoji="0" 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算法的图像匹配技术</a:t>
            </a:r>
            <a:r>
              <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 </a:t>
            </a:r>
            <a:endParaRPr kumimoji="0" lang="zh-CN" altLang="en-US" sz="6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9e9d68d7cf438b91ef959ecb14fc25d26BBA7F7DBC18E55DFF4014AF651F0BF2569D4B6C1DA7F1A4683A481403BD872FC687266AD13265C1DE7C373772FD8728ABDD69ADD03BFF5BE2862BC891DBB79E64687E4E313E4280CB651E7B4558E8BD8E547361A80E5A380461F280D9C64224522EBFFF6DB3B42C61710B0C2B70051999EA66E2EC6B669B"/>
          <p:cNvSpPr/>
          <p:nvPr/>
        </p:nvSpPr>
        <p:spPr>
          <a:xfrm>
            <a:off x="0" y="0"/>
            <a:ext cx="30642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6" name="矩形: 圆角 5"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a:off x="281664" y="404583"/>
            <a:ext cx="4004941" cy="206948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7" name="矩形 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8391" y="1360833"/>
            <a:ext cx="3576159"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基于经验设计，鲁棒性低，泛化能力较低</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但算法简单，对硬件要求低，针对特定场景有很好的效果</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8" name="文本框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289210" y="423891"/>
            <a:ext cx="1311709" cy="1015663"/>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rPr>
              <a:t>01</a:t>
            </a:r>
            <a:endPar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endParaRPr>
          </a:p>
        </p:txBody>
      </p:sp>
      <p:sp>
        <p:nvSpPr>
          <p:cNvPr id="9" name="文本框 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18452" y="977948"/>
            <a:ext cx="3296958"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传统图像特征提取</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10"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nvSpPr>
        <p:spPr bwMode="auto">
          <a:xfrm>
            <a:off x="3269948" y="860800"/>
            <a:ext cx="527295" cy="449733"/>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tx2"/>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1" name="矩形: 圆角 10" descr="e7d195523061f1c09e9d68d7cf438b91ef959ecb14fc25d26BBA7F7DBC18E55DFF4014AF651F0BF2569D4B6C1DA7F1A4683A481403BD872FC687266AD13265C1DE7C373772FD8728ABDD69ADD03BFF5BE2862BC891DBB79E0D855F21651245329184AA4D6A56B8B32D29ECB149A5B58248D41A6BF52EFAE37B932C4CC1553899261C6510E604CF926F02B913E743C1A3"/>
          <p:cNvSpPr/>
          <p:nvPr/>
        </p:nvSpPr>
        <p:spPr>
          <a:xfrm>
            <a:off x="252481" y="2797587"/>
            <a:ext cx="4004941" cy="2069484"/>
          </a:xfrm>
          <a:prstGeom prst="roundRect">
            <a:avLst>
              <a:gd name="adj" fmla="val 10146"/>
            </a:avLst>
          </a:prstGeom>
          <a:solidFill>
            <a:schemeClr val="bg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3" name="矩形 1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08391" y="3753837"/>
            <a:ext cx="3576159"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一种自学习方法，鲁棒性高，匹配精度高，实时性高</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但同时需要大量训练数据，可解释性不强</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14" name="文本框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260027" y="2816895"/>
            <a:ext cx="1311709" cy="1015663"/>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rPr>
              <a:t>02</a:t>
            </a:r>
            <a:endParaRPr kumimoji="0" lang="en-US" altLang="zh-CN" sz="6000" b="1" i="0" u="none" strike="noStrike" kern="1200" cap="none" spc="0" normalizeH="0" baseline="0" noProof="0">
              <a:ln>
                <a:noFill/>
              </a:ln>
              <a:solidFill>
                <a:srgbClr val="262626">
                  <a:alpha val="10000"/>
                </a:srgbClr>
              </a:solidFill>
              <a:effectLst/>
              <a:uLnTx/>
              <a:uFillTx/>
              <a:latin typeface="Century Gothic" panose="020B0502020202020204" pitchFamily="34" charset="0"/>
              <a:ea typeface="微软雅黑" panose="020B0503020204020204" pitchFamily="34" charset="-122"/>
              <a:cs typeface="+mn-cs"/>
            </a:endParaRPr>
          </a:p>
        </p:txBody>
      </p:sp>
      <p:sp>
        <p:nvSpPr>
          <p:cNvPr id="15" name="文本框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389269" y="3370952"/>
            <a:ext cx="3296958"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基于深度学习的特征提取</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grpSp>
        <p:nvGrpSpPr>
          <p:cNvPr id="16"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3207845" y="3210210"/>
            <a:ext cx="634990" cy="475547"/>
            <a:chOff x="2423" y="1278"/>
            <a:chExt cx="912" cy="683"/>
          </a:xfrm>
          <a:solidFill>
            <a:schemeClr val="tx2"/>
          </a:solidFill>
        </p:grpSpPr>
        <p:sp>
          <p:nvSpPr>
            <p:cNvPr id="17"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19" name="文本框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5127915" y="644082"/>
            <a:ext cx="3020643" cy="119888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图像特征提取方法的发展</a:t>
            </a:r>
            <a:endParaRPr kumimoji="0" lang="zh-CN" altLang="en-US" sz="36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grpSp>
        <p:nvGrpSpPr>
          <p:cNvPr id="23" name="组合 22"/>
          <p:cNvGrpSpPr/>
          <p:nvPr/>
        </p:nvGrpSpPr>
        <p:grpSpPr>
          <a:xfrm>
            <a:off x="4003751" y="1195765"/>
            <a:ext cx="492109" cy="487121"/>
            <a:chOff x="-1781362" y="1479902"/>
            <a:chExt cx="975265" cy="965381"/>
          </a:xfrm>
        </p:grpSpPr>
        <p:sp>
          <p:nvSpPr>
            <p:cNvPr id="25" name="矩形: 圆角 24"/>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6"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27" name="组合 26"/>
          <p:cNvGrpSpPr/>
          <p:nvPr/>
        </p:nvGrpSpPr>
        <p:grpSpPr>
          <a:xfrm>
            <a:off x="3995124" y="3588769"/>
            <a:ext cx="492109" cy="487121"/>
            <a:chOff x="-1781362" y="1479902"/>
            <a:chExt cx="975265" cy="965381"/>
          </a:xfrm>
        </p:grpSpPr>
        <p:sp>
          <p:nvSpPr>
            <p:cNvPr id="28" name="矩形: 圆角 27"/>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29"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pic>
        <p:nvPicPr>
          <p:cNvPr id="100" name="图片 99"/>
          <p:cNvPicPr/>
          <p:nvPr>
            <p:custDataLst>
              <p:tags r:id="rId1"/>
            </p:custDataLst>
          </p:nvPr>
        </p:nvPicPr>
        <p:blipFill>
          <a:blip r:embed="rId2"/>
          <a:stretch>
            <a:fillRect/>
          </a:stretch>
        </p:blipFill>
        <p:spPr>
          <a:xfrm>
            <a:off x="4556760" y="2020570"/>
            <a:ext cx="4512310" cy="259524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2120" b="32120"/>
          <a:stretch>
            <a:fillRect/>
          </a:stretch>
        </p:blipFill>
        <p:spPr>
          <a:xfrm>
            <a:off x="145415" y="972185"/>
            <a:ext cx="5215890" cy="2104390"/>
          </a:xfr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5408295" y="1452245"/>
            <a:ext cx="3458210" cy="1303020"/>
          </a:xfrm>
          <a:prstGeom prst="rect">
            <a:avLst/>
          </a:prstGeom>
          <a:noFill/>
        </p:spPr>
        <p:txBody>
          <a:bodyPr wrap="square">
            <a:spAutoFit/>
          </a:bodyPr>
          <a:lstStyle/>
          <a:p>
            <a:pPr marL="0" marR="0" lvl="0" indent="0" algn="just" defTabSz="457200" rtl="0" eaLnBrk="1" fontAlgn="base" latinLnBrk="0" hangingPunct="1">
              <a:lnSpc>
                <a:spcPct val="150000"/>
              </a:lnSpc>
              <a:spcBef>
                <a:spcPct val="0"/>
              </a:spcBef>
              <a:spcAft>
                <a:spcPct val="0"/>
              </a:spcAft>
              <a:buClrTx/>
              <a:buSzTx/>
              <a:buFontTx/>
              <a:buNone/>
              <a:defRPr/>
            </a:pPr>
            <a:r>
              <a:rPr kumimoji="0" lang="zh-CN" altLang="en-US"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什么是</a:t>
            </a:r>
            <a:r>
              <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 </a:t>
            </a:r>
            <a:r>
              <a:rPr kumimoji="0" lang="zh-CN" altLang="en-US"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endPar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0" marR="0" lvl="0" indent="0" algn="just" defTabSz="457200" rtl="0" eaLnBrk="1" fontAlgn="base" latinLnBrk="0" hangingPunct="1">
              <a:lnSpc>
                <a:spcPct val="150000"/>
              </a:lnSpc>
              <a:spcBef>
                <a:spcPct val="0"/>
              </a:spcBef>
              <a:spcAft>
                <a:spcPct val="0"/>
              </a:spcAft>
              <a:buClrTx/>
              <a:buSzTx/>
              <a:buFontTx/>
              <a:buNone/>
              <a:defRPr/>
            </a:pPr>
            <a:r>
              <a:rPr kumimoji="0" lang="en-US" altLang="zh-CN"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尺度不变特征转换(SIFT, Scale Invariant Feature Transform)是图像处理领域中的一种</a:t>
            </a:r>
            <a:r>
              <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局部特征描述算法</a:t>
            </a: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。SIFT算法不仅只有尺度不变性，当旋转图像，改变图像亮度，移动拍摄位置时，仍可得到较好的检测效果。</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145098" y="214291"/>
            <a:ext cx="4769218" cy="144526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Background Of</a:t>
            </a:r>
            <a:r>
              <a:rPr kumimoji="0" lang="en-US" altLang="zh-CN" sz="4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 </a:t>
            </a:r>
            <a:r>
              <a:rPr kumimoji="0" lang="en-US" altLang="zh-CN" sz="4400" b="1" i="0" u="none" strike="noStrike" kern="1200" cap="none" spc="0" normalizeH="0" baseline="0" noProof="0">
                <a:ln>
                  <a:noFill/>
                </a:ln>
                <a:solidFill>
                  <a:schemeClr val="bg1"/>
                </a:solidFill>
                <a:effectLst/>
                <a:uLnTx/>
                <a:uFillTx/>
                <a:latin typeface="Century Gothic" panose="020B0502020202020204" pitchFamily="34" charset="0"/>
                <a:ea typeface="微软雅黑" panose="020B0503020204020204" pitchFamily="34" charset="-122"/>
                <a:cs typeface="+mn-cs"/>
              </a:rPr>
              <a:t>SIFT</a:t>
            </a:r>
            <a:endParaRPr kumimoji="0" lang="en-US" altLang="zh-CN" sz="4400" b="1" i="0" u="none" strike="noStrike" kern="1200" cap="none" spc="0" normalizeH="0" baseline="0" noProof="0">
              <a:ln>
                <a:noFill/>
              </a:ln>
              <a:solidFill>
                <a:schemeClr val="bg1"/>
              </a:solidFill>
              <a:effectLst/>
              <a:uLnTx/>
              <a:uFillTx/>
              <a:latin typeface="Century Gothic" panose="020B0502020202020204" pitchFamily="34" charset="0"/>
              <a:ea typeface="微软雅黑" panose="020B0503020204020204" pitchFamily="3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矩形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custDataLst>
              <p:tags r:id="rId2"/>
            </p:custDataLst>
          </p:nvPr>
        </p:nvSpPr>
        <p:spPr>
          <a:xfrm>
            <a:off x="1403985" y="3210560"/>
            <a:ext cx="7164070" cy="575945"/>
          </a:xfrm>
          <a:prstGeom prst="rect">
            <a:avLst/>
          </a:prstGeom>
          <a:noFill/>
        </p:spPr>
        <p:txBody>
          <a:bodyPr wrap="square">
            <a:spAutoFit/>
          </a:bodyPr>
          <a:p>
            <a:pPr marL="0" marR="0" lvl="0" indent="0" algn="just" defTabSz="457200" rtl="0" eaLnBrk="1" fontAlgn="base" latinLnBrk="0" hangingPunct="1">
              <a:lnSpc>
                <a:spcPct val="150000"/>
              </a:lnSpc>
              <a:spcBef>
                <a:spcPct val="0"/>
              </a:spcBef>
              <a:spcAft>
                <a:spcPct val="0"/>
              </a:spcAft>
              <a:buClrTx/>
              <a:buSzTx/>
              <a:buFontTx/>
              <a:buNone/>
              <a:defRPr/>
            </a:pPr>
            <a:r>
              <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a:t>
            </a:r>
            <a:r>
              <a:rPr kumimoji="0" lang="zh-CN" altLang="en-US"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有什么用</a:t>
            </a:r>
            <a:r>
              <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 </a:t>
            </a:r>
            <a:r>
              <a:rPr kumimoji="0" lang="zh-CN" altLang="en-US"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endParaRPr kumimoji="0" lang="en-US" altLang="zh-CN" sz="105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0" marR="0" lvl="0" indent="0" algn="just" defTabSz="457200" rtl="0" eaLnBrk="1" fontAlgn="base" latinLnBrk="0" hangingPunct="1">
              <a:lnSpc>
                <a:spcPct val="150000"/>
              </a:lnSpc>
              <a:spcBef>
                <a:spcPct val="0"/>
              </a:spcBef>
              <a:spcAft>
                <a:spcPct val="0"/>
              </a:spcAft>
              <a:buClrTx/>
              <a:buSzTx/>
              <a:buFontTx/>
              <a:buNone/>
              <a:defRPr/>
            </a:pPr>
            <a:r>
              <a:rPr lang="en-US" altLang="zh-CN" sz="105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a:t>
            </a:r>
            <a:r>
              <a:rPr lang="zh-CN" altLang="en-US" sz="105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通过提取图像特征点之后，可以用于图像识别、图像匹配、图像搜索、图像拼接等。</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nvSpPr>
        <p:spPr>
          <a:xfrm>
            <a:off x="715645" y="1268730"/>
            <a:ext cx="4199255" cy="953135"/>
          </a:xfrm>
          <a:prstGeom prst="rect">
            <a:avLst/>
          </a:prstGeom>
          <a:noFill/>
        </p:spPr>
        <p:txBody>
          <a:bodyPr wrap="square">
            <a:spAutoFit/>
          </a:bodyPr>
          <a:lstStyle/>
          <a:p>
            <a:pPr marL="0" marR="0" lvl="0" indent="0" algn="just" defTabSz="457200" rtl="0" eaLnBrk="1" fontAlgn="base" latinLnBrk="0" hangingPunct="1">
              <a:lnSpc>
                <a:spcPct val="150000"/>
              </a:lnSpc>
              <a:spcBef>
                <a:spcPct val="0"/>
              </a:spcBef>
              <a:spcAft>
                <a:spcPct val="0"/>
              </a:spcAft>
              <a:buClrTx/>
              <a:buSzTx/>
              <a:buFontTx/>
              <a:buNone/>
              <a:defRPr/>
            </a:pPr>
            <a:r>
              <a:rPr kumimoji="0" lang="en-US" altLang="zh-CN"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a:t>
            </a:r>
            <a:r>
              <a:rPr kumimoji="0" lang="zh-CN" altLang="en-US"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的目标</a:t>
            </a:r>
            <a:endParaRPr kumimoji="0" lang="en-US" altLang="zh-CN"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0" indent="0">
              <a:buNone/>
            </a:pPr>
            <a:r>
              <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、在图像上找到尽可能多的、独特的特征点 </a:t>
            </a:r>
            <a:endPar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、用一套描述子来体现特征</a:t>
            </a:r>
            <a:endParaRPr kumimoji="0" lang="zh-CN" altLang="en-US" sz="16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30" name="文本框 29"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txBox="1"/>
          <p:nvPr/>
        </p:nvSpPr>
        <p:spPr>
          <a:xfrm>
            <a:off x="145098" y="214291"/>
            <a:ext cx="4769218" cy="76835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SIFT </a:t>
            </a:r>
            <a:r>
              <a:rPr kumimoji="0" lang="zh-CN" altLang="en-US" sz="44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算法</a:t>
            </a:r>
            <a:endParaRPr kumimoji="0" lang="zh-CN" altLang="en-US" sz="44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grpSp>
        <p:nvGrpSpPr>
          <p:cNvPr id="35" name="组合 34"/>
          <p:cNvGrpSpPr/>
          <p:nvPr/>
        </p:nvGrpSpPr>
        <p:grpSpPr>
          <a:xfrm>
            <a:off x="524140" y="4097438"/>
            <a:ext cx="420672" cy="416408"/>
            <a:chOff x="-1781362" y="1479902"/>
            <a:chExt cx="975265" cy="965381"/>
          </a:xfrm>
        </p:grpSpPr>
        <p:sp>
          <p:nvSpPr>
            <p:cNvPr id="36" name="矩形: 圆角 35"/>
            <p:cNvSpPr/>
            <p:nvPr/>
          </p:nvSpPr>
          <p:spPr>
            <a:xfrm>
              <a:off x="-1781362" y="1479902"/>
              <a:ext cx="975265" cy="965381"/>
            </a:xfrm>
            <a:prstGeom prst="roundRect">
              <a:avLst>
                <a:gd name="adj" fmla="val 50000"/>
              </a:avLst>
            </a:prstGeom>
            <a:solidFill>
              <a:schemeClr val="tx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37" name="Freeform 5"/>
            <p:cNvSpPr/>
            <p:nvPr/>
          </p:nvSpPr>
          <p:spPr bwMode="auto">
            <a:xfrm>
              <a:off x="-1445243" y="1707654"/>
              <a:ext cx="303027" cy="509877"/>
            </a:xfrm>
            <a:custGeom>
              <a:avLst/>
              <a:gdLst>
                <a:gd name="T0" fmla="*/ 350 w 358"/>
                <a:gd name="T1" fmla="*/ 321 h 605"/>
                <a:gd name="T2" fmla="*/ 351 w 358"/>
                <a:gd name="T3" fmla="*/ 318 h 605"/>
                <a:gd name="T4" fmla="*/ 343 w 358"/>
                <a:gd name="T5" fmla="*/ 275 h 605"/>
                <a:gd name="T6" fmla="*/ 67 w 358"/>
                <a:gd name="T7" fmla="*/ 14 h 605"/>
                <a:gd name="T8" fmla="*/ 14 w 358"/>
                <a:gd name="T9" fmla="*/ 16 h 605"/>
                <a:gd name="T10" fmla="*/ 16 w 358"/>
                <a:gd name="T11" fmla="*/ 69 h 605"/>
                <a:gd name="T12" fmla="*/ 264 w 358"/>
                <a:gd name="T13" fmla="*/ 303 h 605"/>
                <a:gd name="T14" fmla="*/ 17 w 358"/>
                <a:gd name="T15" fmla="*/ 541 h 605"/>
                <a:gd name="T16" fmla="*/ 16 w 358"/>
                <a:gd name="T17" fmla="*/ 594 h 605"/>
                <a:gd name="T18" fmla="*/ 43 w 358"/>
                <a:gd name="T19" fmla="*/ 605 h 605"/>
                <a:gd name="T20" fmla="*/ 69 w 358"/>
                <a:gd name="T21" fmla="*/ 595 h 605"/>
                <a:gd name="T22" fmla="*/ 342 w 358"/>
                <a:gd name="T23" fmla="*/ 331 h 605"/>
                <a:gd name="T24" fmla="*/ 344 w 358"/>
                <a:gd name="T25" fmla="*/ 329 h 605"/>
                <a:gd name="T26" fmla="*/ 345 w 358"/>
                <a:gd name="T27" fmla="*/ 328 h 605"/>
                <a:gd name="T28" fmla="*/ 350 w 358"/>
                <a:gd name="T29" fmla="*/ 32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 h="605">
                  <a:moveTo>
                    <a:pt x="350" y="321"/>
                  </a:moveTo>
                  <a:cubicBezTo>
                    <a:pt x="350" y="320"/>
                    <a:pt x="351" y="319"/>
                    <a:pt x="351" y="318"/>
                  </a:cubicBezTo>
                  <a:cubicBezTo>
                    <a:pt x="358" y="304"/>
                    <a:pt x="356" y="287"/>
                    <a:pt x="343" y="275"/>
                  </a:cubicBezTo>
                  <a:cubicBezTo>
                    <a:pt x="67" y="14"/>
                    <a:pt x="67" y="14"/>
                    <a:pt x="67" y="14"/>
                  </a:cubicBezTo>
                  <a:cubicBezTo>
                    <a:pt x="52" y="0"/>
                    <a:pt x="29" y="1"/>
                    <a:pt x="14" y="16"/>
                  </a:cubicBezTo>
                  <a:cubicBezTo>
                    <a:pt x="0" y="31"/>
                    <a:pt x="1" y="54"/>
                    <a:pt x="16" y="69"/>
                  </a:cubicBezTo>
                  <a:cubicBezTo>
                    <a:pt x="264" y="303"/>
                    <a:pt x="264" y="303"/>
                    <a:pt x="264" y="303"/>
                  </a:cubicBezTo>
                  <a:cubicBezTo>
                    <a:pt x="17" y="541"/>
                    <a:pt x="17" y="541"/>
                    <a:pt x="17" y="541"/>
                  </a:cubicBezTo>
                  <a:cubicBezTo>
                    <a:pt x="2" y="555"/>
                    <a:pt x="2" y="579"/>
                    <a:pt x="16" y="594"/>
                  </a:cubicBezTo>
                  <a:cubicBezTo>
                    <a:pt x="23" y="601"/>
                    <a:pt x="33" y="605"/>
                    <a:pt x="43" y="605"/>
                  </a:cubicBezTo>
                  <a:cubicBezTo>
                    <a:pt x="52" y="605"/>
                    <a:pt x="62" y="602"/>
                    <a:pt x="69" y="595"/>
                  </a:cubicBezTo>
                  <a:cubicBezTo>
                    <a:pt x="342" y="331"/>
                    <a:pt x="342" y="331"/>
                    <a:pt x="342" y="331"/>
                  </a:cubicBezTo>
                  <a:cubicBezTo>
                    <a:pt x="343" y="331"/>
                    <a:pt x="343" y="330"/>
                    <a:pt x="344" y="329"/>
                  </a:cubicBezTo>
                  <a:cubicBezTo>
                    <a:pt x="344" y="329"/>
                    <a:pt x="344" y="329"/>
                    <a:pt x="345" y="328"/>
                  </a:cubicBezTo>
                  <a:cubicBezTo>
                    <a:pt x="347" y="326"/>
                    <a:pt x="348" y="323"/>
                    <a:pt x="350" y="321"/>
                  </a:cubicBezTo>
                  <a:close/>
                </a:path>
              </a:pathLst>
            </a:custGeom>
            <a:solidFill>
              <a:schemeClr val="bg1"/>
            </a:solidFill>
            <a:ln w="19050">
              <a:solidFill>
                <a:srgbClr val="F7F7F7"/>
              </a:solidFill>
              <a:round/>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3" name="矩形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p:nvPr>
            <p:custDataLst>
              <p:tags r:id="rId1"/>
            </p:custDataLst>
          </p:nvPr>
        </p:nvSpPr>
        <p:spPr>
          <a:xfrm>
            <a:off x="715645" y="2442845"/>
            <a:ext cx="7164070" cy="1814830"/>
          </a:xfrm>
          <a:prstGeom prst="rect">
            <a:avLst/>
          </a:prstGeom>
          <a:noFill/>
        </p:spPr>
        <p:txBody>
          <a:bodyPr wrap="square">
            <a:spAutoFit/>
          </a:bodyPr>
          <a:p>
            <a:pPr marL="0" marR="0" lvl="0" indent="0" algn="just" defTabSz="457200" rtl="0" eaLnBrk="1" fontAlgn="base" latinLnBrk="0" hangingPunct="1">
              <a:lnSpc>
                <a:spcPct val="150000"/>
              </a:lnSpc>
              <a:spcBef>
                <a:spcPct val="0"/>
              </a:spcBef>
              <a:spcAft>
                <a:spcPct val="0"/>
              </a:spcAft>
              <a:buClrTx/>
              <a:buSzTx/>
              <a:buFontTx/>
              <a:buNone/>
              <a:defRPr/>
            </a:pPr>
            <a:r>
              <a:rPr kumimoji="0" lang="en-US" altLang="zh-CN"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a:t>
            </a:r>
            <a:r>
              <a:rPr kumimoji="0" lang="zh-CN" altLang="en-US"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算法步骤</a:t>
            </a:r>
            <a:endParaRPr kumimoji="0" lang="en-US" altLang="zh-CN" sz="16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marL="171450" indent="-171450">
              <a:buFont typeface="Arial" panose="020B0604020202020204" pitchFamily="34" charset="0"/>
              <a:buChar char="•"/>
            </a:pPr>
            <a:r>
              <a:rPr lang="zh-CN" altLang="en-US" sz="1600" dirty="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尺度空间的极值检测 </a:t>
            </a:r>
            <a:endPar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lang="zh-CN" altLang="en-US" sz="1600" dirty="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关键点精确定位 </a:t>
            </a:r>
            <a:endPar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lang="zh-CN" altLang="en-US" sz="1600" dirty="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关键点主方向匹配 </a:t>
            </a:r>
            <a:endParaRPr lang="en-US" altLang="zh-CN" sz="1600" dirty="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Arial" panose="020B0604020202020204" pitchFamily="34" charset="0"/>
              <a:buChar char="•"/>
            </a:pPr>
            <a:r>
              <a:rPr lang="zh-CN" altLang="en-US" sz="1600" dirty="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关键点描述子的生成</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457200" rtl="0" eaLnBrk="1" fontAlgn="base" latinLnBrk="0" hangingPunct="1">
              <a:lnSpc>
                <a:spcPct val="150000"/>
              </a:lnSpc>
              <a:spcBef>
                <a:spcPct val="0"/>
              </a:spcBef>
              <a:spcAft>
                <a:spcPct val="0"/>
              </a:spcAft>
              <a:buClrTx/>
              <a:buSzTx/>
              <a:buFontTx/>
              <a:buNone/>
              <a:defRPr/>
            </a:pPr>
            <a:endParaRPr kumimoji="0" lang="zh-CN" altLang="en-US" sz="16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pic>
        <p:nvPicPr>
          <p:cNvPr id="101" name="图片 100"/>
          <p:cNvPicPr/>
          <p:nvPr>
            <p:custDataLst>
              <p:tags r:id="rId2"/>
            </p:custDataLst>
          </p:nvPr>
        </p:nvPicPr>
        <p:blipFill>
          <a:blip r:embed="rId3"/>
          <a:stretch>
            <a:fillRect/>
          </a:stretch>
        </p:blipFill>
        <p:spPr>
          <a:xfrm>
            <a:off x="5102225" y="1254125"/>
            <a:ext cx="3250565" cy="30035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756659" y="108090"/>
            <a:ext cx="1630680" cy="3987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effectLst/>
                <a:uLnTx/>
                <a:uFillTx/>
                <a:latin typeface="+mj-lt"/>
                <a:ea typeface="微软雅黑" panose="020B0503020204020204" pitchFamily="34" charset="-122"/>
                <a:cs typeface="+mn-cs"/>
                <a:sym typeface="+mn-lt"/>
              </a:rPr>
              <a:t>SIFT</a:t>
            </a:r>
            <a:r>
              <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rPr>
              <a:t>算法步骤</a:t>
            </a:r>
            <a:endPar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endParaRPr>
          </a:p>
        </p:txBody>
      </p:sp>
      <p:sp>
        <p:nvSpPr>
          <p:cNvPr id="18" name="菱形 17"/>
          <p:cNvSpPr/>
          <p:nvPr/>
        </p:nvSpPr>
        <p:spPr>
          <a:xfrm>
            <a:off x="3216992" y="1335712"/>
            <a:ext cx="2710016" cy="2710016"/>
          </a:xfrm>
          <a:prstGeom prst="diamond">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9" name="任意多边形: 形状 18"/>
          <p:cNvSpPr/>
          <p:nvPr/>
        </p:nvSpPr>
        <p:spPr>
          <a:xfrm>
            <a:off x="3474443" y="1593163"/>
            <a:ext cx="1056907" cy="1056907"/>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20" name="任意多边形: 形状 19"/>
          <p:cNvSpPr/>
          <p:nvPr/>
        </p:nvSpPr>
        <p:spPr>
          <a:xfrm>
            <a:off x="4612650" y="1593163"/>
            <a:ext cx="1056907" cy="1056907"/>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21" name="任意多边形: 形状 20"/>
          <p:cNvSpPr/>
          <p:nvPr/>
        </p:nvSpPr>
        <p:spPr>
          <a:xfrm>
            <a:off x="3474443" y="2731370"/>
            <a:ext cx="1056907" cy="1056907"/>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22" name="任意多边形: 形状 21"/>
          <p:cNvSpPr/>
          <p:nvPr/>
        </p:nvSpPr>
        <p:spPr>
          <a:xfrm>
            <a:off x="4612650" y="2731370"/>
            <a:ext cx="1056907" cy="1056907"/>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29"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nvSpPr>
        <p:spPr bwMode="auto">
          <a:xfrm>
            <a:off x="4927185" y="1939164"/>
            <a:ext cx="427836" cy="36490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grpSp>
        <p:nvGrpSpPr>
          <p:cNvPr id="30" name="Group 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3819335" y="3045826"/>
            <a:ext cx="367123" cy="427994"/>
            <a:chOff x="2492" y="1167"/>
            <a:chExt cx="778" cy="907"/>
          </a:xfrm>
          <a:solidFill>
            <a:schemeClr val="bg1"/>
          </a:solidFill>
        </p:grpSpPr>
        <p:sp>
          <p:nvSpPr>
            <p:cNvPr id="35"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36"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37"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41"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grpSp>
      <p:grpSp>
        <p:nvGrpSpPr>
          <p:cNvPr id="42"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3728380" y="1916029"/>
            <a:ext cx="549033" cy="411175"/>
            <a:chOff x="2423" y="1278"/>
            <a:chExt cx="912" cy="683"/>
          </a:xfrm>
          <a:solidFill>
            <a:schemeClr val="bg1"/>
          </a:solidFill>
        </p:grpSpPr>
        <p:sp>
          <p:nvSpPr>
            <p:cNvPr id="43"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sp>
          <p:nvSpPr>
            <p:cNvPr id="44"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endParaRPr>
            </a:p>
          </p:txBody>
        </p:sp>
      </p:grpSp>
      <p:grpSp>
        <p:nvGrpSpPr>
          <p:cNvPr id="45" name="组合 44"/>
          <p:cNvGrpSpPr/>
          <p:nvPr/>
        </p:nvGrpSpPr>
        <p:grpSpPr>
          <a:xfrm>
            <a:off x="4940575" y="3059294"/>
            <a:ext cx="401056" cy="401058"/>
            <a:chOff x="5394312" y="2141343"/>
            <a:chExt cx="359165" cy="359165"/>
          </a:xfrm>
          <a:solidFill>
            <a:schemeClr val="bg1"/>
          </a:solidFill>
        </p:grpSpPr>
        <p:sp>
          <p:nvSpPr>
            <p:cNvPr id="46"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7"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sp>
          <p:nvSpPr>
            <p:cNvPr id="4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cs typeface="+mn-cs"/>
                <a:sym typeface="Gill Sans" charset="0"/>
              </a:endParaRPr>
            </a:p>
          </p:txBody>
        </p:sp>
      </p:grpSp>
      <p:sp>
        <p:nvSpPr>
          <p:cNvPr id="49" name="矩形 4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96828" y="1798530"/>
            <a:ext cx="3028153" cy="8185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用高斯金字塔获得不同尺度的图像，对不同尺度的图像用高斯差分函数（Difference of Gaussian，DoG）尺度空间中的极值点</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50" name="文本框 4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196828" y="1452315"/>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尺度空间的极值匹配</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51" name="矩形 5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96828" y="3214083"/>
            <a:ext cx="3028153" cy="106045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使用梯度方向直方图（Gradient orientation histogram）来计算每个关键点</a:t>
            </a:r>
            <a:r>
              <a:rPr kumimoji="0" lang="zh-CN" altLang="en-US" sz="105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领域范围内像素的梯度和方向特征，取直方图最大值所在方向作为关键点主方向</a:t>
            </a:r>
            <a:endParaRPr kumimoji="0" lang="zh-CN" altLang="en-US" sz="105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52" name="文本框 5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196828" y="2867868"/>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关键点主方向匹配</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53" name="矩形 5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791997" y="1798530"/>
            <a:ext cx="3028153" cy="818515"/>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en-US" altLang="zh-CN"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在尺度空间极值点检测后，需要对检测到的极值点进行定位</a:t>
            </a: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。用</a:t>
            </a:r>
            <a:r>
              <a:rPr lang="en-US" altLang="zh-CN" sz="1050" dirty="0" err="1">
                <a:latin typeface="微软雅黑" panose="020B0503020204020204" pitchFamily="34" charset="-122"/>
                <a:ea typeface="微软雅黑" panose="020B0503020204020204" pitchFamily="34" charset="-122"/>
                <a:cs typeface="微软雅黑" panose="020B0503020204020204" pitchFamily="34" charset="-122"/>
                <a:sym typeface="+mn-ea"/>
              </a:rPr>
              <a:t>DoG</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函数的二次泰勒展开式拟合在估计的极值点附近的真正极值点与极值。</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54" name="文本框 5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6011558" y="1452315"/>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关键点精确定位</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55" name="矩形 5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785647" y="3214083"/>
            <a:ext cx="3028153" cy="818515"/>
          </a:xfrm>
          <a:prstGeom prst="rect">
            <a:avLst/>
          </a:prstGeom>
        </p:spPr>
        <p:txBody>
          <a:bodyPr wrap="square">
            <a:spAutoFit/>
          </a:bodyPr>
          <a:lstStyle/>
          <a:p>
            <a:pPr marL="0" marR="0" lvl="0" indent="0" algn="r"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Calibri" panose="020F0502020204030204" pitchFamily="34" charset="0"/>
              </a:rPr>
              <a:t>对关键点邻域分块，计算每块梯度幅值和方向。拼接各块梯度方向直方图，得到特征向量。拼接所有块特征向量，得到关键点描述子。</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Calibri" panose="020F0502020204030204" pitchFamily="34" charset="0"/>
            </a:endParaRPr>
          </a:p>
        </p:txBody>
      </p:sp>
      <p:sp>
        <p:nvSpPr>
          <p:cNvPr id="56" name="文本框 5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6011558" y="2867868"/>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关键点描述子生成</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57"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flipH="1">
            <a:off x="2802898" y="1581001"/>
            <a:ext cx="171095" cy="17121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58"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flipH="1">
            <a:off x="2761883" y="3006886"/>
            <a:ext cx="171095" cy="17121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59"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6056814" y="1581001"/>
            <a:ext cx="171095" cy="17121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60"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6056814" y="3006886"/>
            <a:ext cx="171095" cy="17121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pic>
        <p:nvPicPr>
          <p:cNvPr id="2" name="图片 1"/>
          <p:cNvPicPr>
            <a:picLocks noChangeAspect="1"/>
          </p:cNvPicPr>
          <p:nvPr>
            <p:custDataLst>
              <p:tags r:id="rId1"/>
            </p:custDataLst>
          </p:nvPr>
        </p:nvPicPr>
        <p:blipFill>
          <a:blip r:embed="rId2"/>
          <a:stretch>
            <a:fillRect/>
          </a:stretch>
        </p:blipFill>
        <p:spPr>
          <a:xfrm>
            <a:off x="106680" y="64135"/>
            <a:ext cx="1583690" cy="135509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90370" y="63500"/>
            <a:ext cx="2101215" cy="135572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861685" y="107950"/>
            <a:ext cx="2952115" cy="1310005"/>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1301115" y="4035425"/>
            <a:ext cx="2454910" cy="1056005"/>
          </a:xfrm>
          <a:prstGeom prst="rect">
            <a:avLst/>
          </a:prstGeom>
        </p:spPr>
      </p:pic>
      <p:pic>
        <p:nvPicPr>
          <p:cNvPr id="6" name="图片 5"/>
          <p:cNvPicPr>
            <a:picLocks noChangeAspect="1"/>
          </p:cNvPicPr>
          <p:nvPr>
            <p:custDataLst>
              <p:tags r:id="rId9"/>
            </p:custDataLst>
          </p:nvPr>
        </p:nvPicPr>
        <p:blipFill>
          <a:blip r:embed="rId10"/>
          <a:stretch>
            <a:fillRect/>
          </a:stretch>
        </p:blipFill>
        <p:spPr>
          <a:xfrm>
            <a:off x="6280150" y="4006215"/>
            <a:ext cx="2270760" cy="10852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972559" y="108090"/>
            <a:ext cx="1198880" cy="3987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rPr>
              <a:t>特征匹配</a:t>
            </a:r>
            <a:endPar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endParaRPr>
          </a:p>
        </p:txBody>
      </p:sp>
      <p:sp>
        <p:nvSpPr>
          <p:cNvPr id="43" name="矩形 4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100965" y="3579495"/>
            <a:ext cx="2837815"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用</a:t>
            </a:r>
            <a:r>
              <a:rPr kumimoji="0" lang="en-US" altLang="zh-CN"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SIFT</a:t>
            </a: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算法计算两张待匹配的图中的关键点与描述子</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44" name="文本框 4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95952" y="3035349"/>
            <a:ext cx="2186524" cy="92202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sz="1800" noProof="0">
                <a:ln>
                  <a:noFill/>
                </a:ln>
                <a:solidFill>
                  <a:srgbClr val="262626"/>
                </a:solidFill>
                <a:effectLst/>
                <a:uLnTx/>
                <a:uFillTx/>
                <a:ea typeface="微软雅黑" panose="020B0503020204020204" pitchFamily="34" charset="-122"/>
                <a:sym typeface="+mn-ea"/>
              </a:rPr>
              <a:t>计算图像中关键点与描述子</a:t>
            </a:r>
            <a:endPar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sp>
        <p:nvSpPr>
          <p:cNvPr id="45" name="矩形 4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104836" y="3579495"/>
            <a:ext cx="2934327" cy="81851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对于其中一张图像的每一个关键点，在另一张找到关键点描述子向量</a:t>
            </a:r>
            <a:r>
              <a:rPr kumimoji="0" lang="zh-CN" altLang="en-US" sz="1050" b="1"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最近</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的点与</a:t>
            </a:r>
            <a:r>
              <a:rPr kumimoji="0" lang="zh-CN" altLang="en-US" sz="1050" b="1"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次近</a:t>
            </a: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的点（欧式距离）</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46" name="文本框 4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3057633" y="3035349"/>
            <a:ext cx="2186524"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rPr>
              <a:t>计算关键点距离</a:t>
            </a:r>
            <a:endPar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sp>
        <p:nvSpPr>
          <p:cNvPr id="47" name="矩形 4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108533" y="3579495"/>
            <a:ext cx="2934327" cy="575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如果最近距离除以次近距离小于一个阈值，则接受这一对匹配点，通常设置为</a:t>
            </a:r>
            <a:r>
              <a:rPr kumimoji="0" lang="en-US" altLang="zh-CN"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0.7~0.8</a:t>
            </a:r>
            <a:endParaRPr kumimoji="0" lang="zh-CN" altLang="en-US" sz="105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48" name="文本框 4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6103347" y="3035349"/>
            <a:ext cx="2186524"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rPr>
              <a:t>关键点匹配</a:t>
            </a:r>
            <a:endParaRPr kumimoji="0" lang="zh-CN" altLang="en-US" sz="1800" b="1" i="0" u="none" strike="noStrike" kern="1200" cap="none" spc="0" normalizeH="0" baseline="0" noProof="0">
              <a:ln>
                <a:noFill/>
              </a:ln>
              <a:solidFill>
                <a:srgbClr val="262626"/>
              </a:solidFill>
              <a:effectLst/>
              <a:uLnTx/>
              <a:uFillTx/>
              <a:latin typeface="Century Gothic" panose="020B0502020202020204" pitchFamily="34" charset="0"/>
              <a:ea typeface="微软雅黑" panose="020B0503020204020204" pitchFamily="34" charset="-122"/>
              <a:cs typeface="+mn-cs"/>
            </a:endParaRPr>
          </a:p>
        </p:txBody>
      </p:sp>
      <p:pic>
        <p:nvPicPr>
          <p:cNvPr id="3" name="图片占位符 2"/>
          <p:cNvPicPr>
            <a:picLocks noChangeAspect="1"/>
          </p:cNvPicPr>
          <p:nvPr>
            <p:ph type="pic" sz="quarter" idx="10"/>
            <p:custDataLst>
              <p:tags r:id="rId1"/>
            </p:custDataLst>
          </p:nvPr>
        </p:nvPicPr>
        <p:blipFill>
          <a:blip r:embed="rId2"/>
          <a:stretch>
            <a:fillRect/>
          </a:stretch>
        </p:blipFill>
        <p:spPr>
          <a:xfrm>
            <a:off x="4735195" y="890270"/>
            <a:ext cx="4276090" cy="1761490"/>
          </a:xfrm>
          <a:prstGeom prst="rect">
            <a:avLst/>
          </a:prstGeom>
        </p:spPr>
      </p:pic>
      <p:pic>
        <p:nvPicPr>
          <p:cNvPr id="6" name="图片占位符 5"/>
          <p:cNvPicPr>
            <a:picLocks noChangeAspect="1"/>
          </p:cNvPicPr>
          <p:nvPr>
            <p:ph type="pic" sz="quarter" idx="12"/>
            <p:custDataLst>
              <p:tags r:id="rId3"/>
            </p:custDataLst>
          </p:nvPr>
        </p:nvPicPr>
        <p:blipFill>
          <a:blip r:embed="rId4"/>
          <a:stretch>
            <a:fillRect/>
          </a:stretch>
        </p:blipFill>
        <p:spPr>
          <a:xfrm>
            <a:off x="130175" y="872490"/>
            <a:ext cx="4518025" cy="17792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9387" y="725640"/>
            <a:ext cx="3692221" cy="3692221"/>
            <a:chOff x="179387" y="725640"/>
            <a:chExt cx="3692221" cy="3692221"/>
          </a:xfrm>
        </p:grpSpPr>
        <p:grpSp>
          <p:nvGrpSpPr>
            <p:cNvPr id="5" name="组合 4"/>
            <p:cNvGrpSpPr/>
            <p:nvPr/>
          </p:nvGrpSpPr>
          <p:grpSpPr>
            <a:xfrm>
              <a:off x="179387" y="725640"/>
              <a:ext cx="3692221" cy="3692221"/>
              <a:chOff x="2328124" y="1802087"/>
              <a:chExt cx="186990" cy="186990"/>
            </a:xfrm>
          </p:grpSpPr>
          <p:sp>
            <p:nvSpPr>
              <p:cNvPr id="8" name="圆: 空心 7"/>
              <p:cNvSpPr/>
              <p:nvPr/>
            </p:nvSpPr>
            <p:spPr>
              <a:xfrm>
                <a:off x="2328124" y="1802087"/>
                <a:ext cx="186990" cy="186990"/>
              </a:xfrm>
              <a:prstGeom prst="donut">
                <a:avLst>
                  <a:gd name="adj" fmla="val 8442"/>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9" name="圆: 空心 8"/>
              <p:cNvSpPr/>
              <p:nvPr/>
            </p:nvSpPr>
            <p:spPr>
              <a:xfrm>
                <a:off x="2354027" y="1827990"/>
                <a:ext cx="135184" cy="135184"/>
              </a:xfrm>
              <a:prstGeom prst="donut">
                <a:avLst>
                  <a:gd name="adj" fmla="val 11677"/>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10" name="圆: 空心 9"/>
              <p:cNvSpPr/>
              <p:nvPr/>
            </p:nvSpPr>
            <p:spPr>
              <a:xfrm>
                <a:off x="2379931" y="1853894"/>
                <a:ext cx="83376" cy="83376"/>
              </a:xfrm>
              <a:prstGeom prst="donut">
                <a:avLst>
                  <a:gd name="adj" fmla="val 18932"/>
                </a:avLst>
              </a:prstGeom>
              <a:noFill/>
              <a:ln w="3175">
                <a:gradFill>
                  <a:gsLst>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grpSp>
        <p:sp>
          <p:nvSpPr>
            <p:cNvPr id="6" name="椭圆 5"/>
            <p:cNvSpPr/>
            <p:nvPr/>
          </p:nvSpPr>
          <p:spPr>
            <a:xfrm>
              <a:off x="869985" y="1405005"/>
              <a:ext cx="2316398" cy="2316398"/>
            </a:xfrm>
            <a:prstGeom prst="ellipse">
              <a:avLst/>
            </a:prstGeom>
            <a:solidFill>
              <a:srgbClr val="262626"/>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sp>
          <p:nvSpPr>
            <p:cNvPr id="7" name="弧形 6"/>
            <p:cNvSpPr/>
            <p:nvPr/>
          </p:nvSpPr>
          <p:spPr>
            <a:xfrm>
              <a:off x="690665" y="1225685"/>
              <a:ext cx="2675038" cy="2675038"/>
            </a:xfrm>
            <a:prstGeom prst="arc">
              <a:avLst>
                <a:gd name="adj1" fmla="val 4099064"/>
                <a:gd name="adj2" fmla="val 15456673"/>
              </a:avLst>
            </a:prstGeom>
            <a:ln w="38100" cap="rnd">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
        <p:nvSpPr>
          <p:cNvPr id="11" name="文本框 1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509769" y="2383119"/>
            <a:ext cx="3020643" cy="460375"/>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rPr>
              <a:t>项目难点</a:t>
            </a:r>
            <a:endParaRPr kumimoji="0" lang="zh-CN" altLang="en-US" sz="2400" b="1"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12"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nvSpPr>
        <p:spPr bwMode="auto">
          <a:xfrm>
            <a:off x="1724953" y="1908446"/>
            <a:ext cx="590274" cy="503448"/>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3"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397375" y="1251516"/>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16" name="矩形 1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67330" y="1551802"/>
            <a:ext cx="3715390" cy="33337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选择合适的高斯核和尺度间隔，要根据不同图像进行调整</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17" name="文本框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69456" y="1205587"/>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合理构建尺度空间</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18"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397375" y="2411311"/>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19" name="矩形 1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67330" y="2711597"/>
            <a:ext cx="3715390" cy="33337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选择合适的判断阈值，减少错误匹配的关键点</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0" name="文本框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69456" y="2365382"/>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特征点图像匹配</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
        <p:nvSpPr>
          <p:cNvPr id="21" name="Freeform 5" descr="e7d195523061f1c09e9d68d7cf438b91ef959ecb14fc25d26BBA7F7DBC18E55DFF4014AF651F0BF2569D4B6C1DA7F1A4683A481403BD872FC687266AD13265C1DE7C373772FD8728ABDD69ADD03BFF5BE2862BC891DBB79EB92A7FA7E029E43EA7524A02B776D8C9DEABEB3B907A76FD74C1D893F5DB3B7F078C3E09BDEEF7F018FCC6F892B1B73C77034C836F6FF9E8"/>
          <p:cNvSpPr>
            <a:spLocks noEditPoints="1"/>
          </p:cNvSpPr>
          <p:nvPr/>
        </p:nvSpPr>
        <p:spPr bwMode="auto">
          <a:xfrm>
            <a:off x="4397375" y="3571106"/>
            <a:ext cx="266796" cy="266987"/>
          </a:xfrm>
          <a:custGeom>
            <a:avLst/>
            <a:gdLst>
              <a:gd name="T0" fmla="*/ 292 w 585"/>
              <a:gd name="T1" fmla="*/ 0 h 585"/>
              <a:gd name="T2" fmla="*/ 0 w 585"/>
              <a:gd name="T3" fmla="*/ 293 h 585"/>
              <a:gd name="T4" fmla="*/ 292 w 585"/>
              <a:gd name="T5" fmla="*/ 585 h 585"/>
              <a:gd name="T6" fmla="*/ 584 w 585"/>
              <a:gd name="T7" fmla="*/ 293 h 585"/>
              <a:gd name="T8" fmla="*/ 292 w 585"/>
              <a:gd name="T9" fmla="*/ 0 h 585"/>
              <a:gd name="T10" fmla="*/ 404 w 585"/>
              <a:gd name="T11" fmla="*/ 301 h 585"/>
              <a:gd name="T12" fmla="*/ 383 w 585"/>
              <a:gd name="T13" fmla="*/ 323 h 585"/>
              <a:gd name="T14" fmla="*/ 263 w 585"/>
              <a:gd name="T15" fmla="*/ 443 h 585"/>
              <a:gd name="T16" fmla="*/ 245 w 585"/>
              <a:gd name="T17" fmla="*/ 443 h 585"/>
              <a:gd name="T18" fmla="*/ 224 w 585"/>
              <a:gd name="T19" fmla="*/ 422 h 585"/>
              <a:gd name="T20" fmla="*/ 224 w 585"/>
              <a:gd name="T21" fmla="*/ 404 h 585"/>
              <a:gd name="T22" fmla="*/ 335 w 585"/>
              <a:gd name="T23" fmla="*/ 293 h 585"/>
              <a:gd name="T24" fmla="*/ 224 w 585"/>
              <a:gd name="T25" fmla="*/ 181 h 585"/>
              <a:gd name="T26" fmla="*/ 224 w 585"/>
              <a:gd name="T27" fmla="*/ 163 h 585"/>
              <a:gd name="T28" fmla="*/ 245 w 585"/>
              <a:gd name="T29" fmla="*/ 142 h 585"/>
              <a:gd name="T30" fmla="*/ 263 w 585"/>
              <a:gd name="T31" fmla="*/ 142 h 585"/>
              <a:gd name="T32" fmla="*/ 383 w 585"/>
              <a:gd name="T33" fmla="*/ 263 h 585"/>
              <a:gd name="T34" fmla="*/ 404 w 585"/>
              <a:gd name="T35" fmla="*/ 284 h 585"/>
              <a:gd name="T36" fmla="*/ 404 w 585"/>
              <a:gd name="T37" fmla="*/ 30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5" h="585">
                <a:moveTo>
                  <a:pt x="292" y="0"/>
                </a:moveTo>
                <a:cubicBezTo>
                  <a:pt x="131" y="0"/>
                  <a:pt x="0" y="131"/>
                  <a:pt x="0" y="293"/>
                </a:cubicBezTo>
                <a:cubicBezTo>
                  <a:pt x="0" y="454"/>
                  <a:pt x="131" y="585"/>
                  <a:pt x="292" y="585"/>
                </a:cubicBezTo>
                <a:cubicBezTo>
                  <a:pt x="454" y="585"/>
                  <a:pt x="584" y="454"/>
                  <a:pt x="584" y="293"/>
                </a:cubicBezTo>
                <a:cubicBezTo>
                  <a:pt x="585" y="131"/>
                  <a:pt x="454" y="0"/>
                  <a:pt x="292" y="0"/>
                </a:cubicBezTo>
                <a:close/>
                <a:moveTo>
                  <a:pt x="404" y="301"/>
                </a:moveTo>
                <a:cubicBezTo>
                  <a:pt x="383" y="323"/>
                  <a:pt x="383" y="323"/>
                  <a:pt x="383" y="323"/>
                </a:cubicBezTo>
                <a:cubicBezTo>
                  <a:pt x="263" y="443"/>
                  <a:pt x="263" y="443"/>
                  <a:pt x="263" y="443"/>
                </a:cubicBezTo>
                <a:cubicBezTo>
                  <a:pt x="258" y="448"/>
                  <a:pt x="250" y="448"/>
                  <a:pt x="245" y="443"/>
                </a:cubicBezTo>
                <a:cubicBezTo>
                  <a:pt x="224" y="422"/>
                  <a:pt x="224" y="422"/>
                  <a:pt x="224" y="422"/>
                </a:cubicBezTo>
                <a:cubicBezTo>
                  <a:pt x="219" y="417"/>
                  <a:pt x="219" y="409"/>
                  <a:pt x="224" y="404"/>
                </a:cubicBezTo>
                <a:cubicBezTo>
                  <a:pt x="335" y="293"/>
                  <a:pt x="335" y="293"/>
                  <a:pt x="335" y="293"/>
                </a:cubicBezTo>
                <a:cubicBezTo>
                  <a:pt x="224" y="181"/>
                  <a:pt x="224" y="181"/>
                  <a:pt x="224" y="181"/>
                </a:cubicBezTo>
                <a:cubicBezTo>
                  <a:pt x="219" y="176"/>
                  <a:pt x="219" y="168"/>
                  <a:pt x="224" y="163"/>
                </a:cubicBezTo>
                <a:cubicBezTo>
                  <a:pt x="245" y="142"/>
                  <a:pt x="245" y="142"/>
                  <a:pt x="245" y="142"/>
                </a:cubicBezTo>
                <a:cubicBezTo>
                  <a:pt x="250" y="137"/>
                  <a:pt x="258" y="137"/>
                  <a:pt x="263" y="142"/>
                </a:cubicBezTo>
                <a:cubicBezTo>
                  <a:pt x="383" y="263"/>
                  <a:pt x="383" y="263"/>
                  <a:pt x="383" y="263"/>
                </a:cubicBezTo>
                <a:cubicBezTo>
                  <a:pt x="404" y="284"/>
                  <a:pt x="404" y="284"/>
                  <a:pt x="404" y="284"/>
                </a:cubicBezTo>
                <a:cubicBezTo>
                  <a:pt x="409" y="289"/>
                  <a:pt x="409" y="297"/>
                  <a:pt x="404" y="301"/>
                </a:cubicBezTo>
                <a:close/>
              </a:path>
            </a:pathLst>
          </a:custGeom>
          <a:solidFill>
            <a:schemeClr val="accent1"/>
          </a:solidFill>
          <a:ln>
            <a:noFill/>
            <a:prstDash val="dash"/>
          </a:ln>
          <a:effectLst>
            <a:outerShdw blurRad="381000" dist="1016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Light" panose="020F0302020204030204"/>
              <a:ea typeface="微软雅黑 Light" panose="020B0502040204020203" charset="-122"/>
              <a:cs typeface="+mn-cs"/>
            </a:endParaRPr>
          </a:p>
        </p:txBody>
      </p:sp>
      <p:sp>
        <p:nvSpPr>
          <p:cNvPr id="22" name="矩形 2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667330" y="3871392"/>
            <a:ext cx="3715390" cy="33337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
                <a:srgbClr val="E7E6E6">
                  <a:lumMod val="10000"/>
                </a:srgbClr>
              </a:buClr>
              <a:buSzTx/>
              <a:buFontTx/>
              <a:buNone/>
              <a:defRPr/>
            </a:pPr>
            <a:r>
              <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rPr>
              <a:t>需要用高斯核做卷积，计算描述子，计算梯度方向直方图</a:t>
            </a:r>
            <a:endParaRPr kumimoji="0" lang="zh-CN" altLang="en-US" sz="1050" b="0" i="0" u="none" strike="noStrike" kern="1200" cap="none" spc="0" normalizeH="0" baseline="0" noProof="0">
              <a:ln>
                <a:noFill/>
              </a:ln>
              <a:effectLst/>
              <a:uLnTx/>
              <a:uFillTx/>
              <a:latin typeface="Calibri Light" panose="020F0302020204030204"/>
              <a:ea typeface="微软雅黑" panose="020B0503020204020204" pitchFamily="34" charset="-122"/>
              <a:cs typeface="+mn-ea"/>
              <a:sym typeface="Calibri" panose="020F0502020204030204" pitchFamily="34" charset="0"/>
            </a:endParaRPr>
          </a:p>
        </p:txBody>
      </p:sp>
      <p:sp>
        <p:nvSpPr>
          <p:cNvPr id="23" name="文本框 2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p:cNvSpPr txBox="1"/>
          <p:nvPr/>
        </p:nvSpPr>
        <p:spPr>
          <a:xfrm>
            <a:off x="4669456" y="3525177"/>
            <a:ext cx="2808592" cy="368300"/>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Century Gothic" panose="020B0502020202020204" pitchFamily="34" charset="0"/>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rPr>
              <a:t>计算过程比较复杂</a:t>
            </a:r>
            <a:endParaRPr kumimoji="0" lang="zh-CN" altLang="en-US" sz="1800" b="1" i="0" u="none" strike="noStrike" kern="1200" cap="none" spc="0" normalizeH="0" baseline="0" noProof="0">
              <a:ln>
                <a:noFill/>
              </a:ln>
              <a:solidFill>
                <a:schemeClr val="tx1"/>
              </a:solidFill>
              <a:effectLst/>
              <a:uLnTx/>
              <a:uFillTx/>
              <a:latin typeface="Century Gothic" panose="020B0502020202020204" pitchFamily="34" charset="0"/>
              <a:ea typeface="微软雅黑" panose="020B0503020204020204" pitchFamily="34"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972559" y="108090"/>
            <a:ext cx="1198880" cy="3987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rPr>
              <a:t>预期结果</a:t>
            </a:r>
            <a:endParaRPr kumimoji="0" lang="zh-CN" altLang="en-US" sz="2000" b="1" i="0" u="none" strike="noStrike" kern="1200" cap="none" spc="0" normalizeH="0" baseline="0" noProof="0">
              <a:ln>
                <a:noFill/>
              </a:ln>
              <a:effectLst/>
              <a:uLnTx/>
              <a:uFillTx/>
              <a:latin typeface="+mj-lt"/>
              <a:ea typeface="微软雅黑" panose="020B0503020204020204" pitchFamily="34" charset="-122"/>
              <a:cs typeface="+mn-cs"/>
              <a:sym typeface="+mn-lt"/>
            </a:endParaRPr>
          </a:p>
        </p:txBody>
      </p:sp>
      <p:grpSp>
        <p:nvGrpSpPr>
          <p:cNvPr id="24" name="Group 8"/>
          <p:cNvGrpSpPr>
            <a:grpSpLocks noChangeAspect="1"/>
          </p:cNvGrpSpPr>
          <p:nvPr/>
        </p:nvGrpSpPr>
        <p:grpSpPr bwMode="auto">
          <a:xfrm>
            <a:off x="1395084" y="2378814"/>
            <a:ext cx="743366" cy="747868"/>
            <a:chOff x="2137" y="873"/>
            <a:chExt cx="1486" cy="1495"/>
          </a:xfrm>
          <a:solidFill>
            <a:schemeClr val="tx2"/>
          </a:solidFill>
        </p:grpSpPr>
        <p:sp>
          <p:nvSpPr>
            <p:cNvPr id="25" name="Freeform 9"/>
            <p:cNvSpPr>
              <a:spLocks noEditPoints="1"/>
            </p:cNvSpPr>
            <p:nvPr/>
          </p:nvSpPr>
          <p:spPr bwMode="auto">
            <a:xfrm>
              <a:off x="2137" y="1027"/>
              <a:ext cx="1341" cy="1341"/>
            </a:xfrm>
            <a:custGeom>
              <a:avLst/>
              <a:gdLst>
                <a:gd name="T0" fmla="*/ 282 w 563"/>
                <a:gd name="T1" fmla="*/ 563 h 563"/>
                <a:gd name="T2" fmla="*/ 172 w 563"/>
                <a:gd name="T3" fmla="*/ 541 h 563"/>
                <a:gd name="T4" fmla="*/ 83 w 563"/>
                <a:gd name="T5" fmla="*/ 481 h 563"/>
                <a:gd name="T6" fmla="*/ 22 w 563"/>
                <a:gd name="T7" fmla="*/ 392 h 563"/>
                <a:gd name="T8" fmla="*/ 0 w 563"/>
                <a:gd name="T9" fmla="*/ 282 h 563"/>
                <a:gd name="T10" fmla="*/ 22 w 563"/>
                <a:gd name="T11" fmla="*/ 172 h 563"/>
                <a:gd name="T12" fmla="*/ 83 w 563"/>
                <a:gd name="T13" fmla="*/ 83 h 563"/>
                <a:gd name="T14" fmla="*/ 172 w 563"/>
                <a:gd name="T15" fmla="*/ 23 h 563"/>
                <a:gd name="T16" fmla="*/ 282 w 563"/>
                <a:gd name="T17" fmla="*/ 0 h 563"/>
                <a:gd name="T18" fmla="*/ 317 w 563"/>
                <a:gd name="T19" fmla="*/ 36 h 563"/>
                <a:gd name="T20" fmla="*/ 317 w 563"/>
                <a:gd name="T21" fmla="*/ 247 h 563"/>
                <a:gd name="T22" fmla="*/ 528 w 563"/>
                <a:gd name="T23" fmla="*/ 247 h 563"/>
                <a:gd name="T24" fmla="*/ 563 w 563"/>
                <a:gd name="T25" fmla="*/ 282 h 563"/>
                <a:gd name="T26" fmla="*/ 541 w 563"/>
                <a:gd name="T27" fmla="*/ 392 h 563"/>
                <a:gd name="T28" fmla="*/ 481 w 563"/>
                <a:gd name="T29" fmla="*/ 481 h 563"/>
                <a:gd name="T30" fmla="*/ 391 w 563"/>
                <a:gd name="T31" fmla="*/ 541 h 563"/>
                <a:gd name="T32" fmla="*/ 282 w 563"/>
                <a:gd name="T33" fmla="*/ 563 h 563"/>
                <a:gd name="T34" fmla="*/ 247 w 563"/>
                <a:gd name="T35" fmla="*/ 74 h 563"/>
                <a:gd name="T36" fmla="*/ 132 w 563"/>
                <a:gd name="T37" fmla="*/ 133 h 563"/>
                <a:gd name="T38" fmla="*/ 71 w 563"/>
                <a:gd name="T39" fmla="*/ 282 h 563"/>
                <a:gd name="T40" fmla="*/ 132 w 563"/>
                <a:gd name="T41" fmla="*/ 431 h 563"/>
                <a:gd name="T42" fmla="*/ 282 w 563"/>
                <a:gd name="T43" fmla="*/ 493 h 563"/>
                <a:gd name="T44" fmla="*/ 431 w 563"/>
                <a:gd name="T45" fmla="*/ 431 h 563"/>
                <a:gd name="T46" fmla="*/ 490 w 563"/>
                <a:gd name="T47" fmla="*/ 317 h 563"/>
                <a:gd name="T48" fmla="*/ 282 w 563"/>
                <a:gd name="T49" fmla="*/ 317 h 563"/>
                <a:gd name="T50" fmla="*/ 247 w 563"/>
                <a:gd name="T51" fmla="*/ 282 h 563"/>
                <a:gd name="T52" fmla="*/ 247 w 563"/>
                <a:gd name="T53" fmla="*/ 7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3" h="563">
                  <a:moveTo>
                    <a:pt x="282" y="563"/>
                  </a:moveTo>
                  <a:cubicBezTo>
                    <a:pt x="244" y="563"/>
                    <a:pt x="207" y="556"/>
                    <a:pt x="172" y="541"/>
                  </a:cubicBezTo>
                  <a:cubicBezTo>
                    <a:pt x="139" y="527"/>
                    <a:pt x="109" y="507"/>
                    <a:pt x="83" y="481"/>
                  </a:cubicBezTo>
                  <a:cubicBezTo>
                    <a:pt x="57" y="455"/>
                    <a:pt x="37" y="425"/>
                    <a:pt x="22" y="392"/>
                  </a:cubicBezTo>
                  <a:cubicBezTo>
                    <a:pt x="8" y="357"/>
                    <a:pt x="0" y="320"/>
                    <a:pt x="0" y="282"/>
                  </a:cubicBezTo>
                  <a:cubicBezTo>
                    <a:pt x="0" y="244"/>
                    <a:pt x="8" y="207"/>
                    <a:pt x="22" y="172"/>
                  </a:cubicBezTo>
                  <a:cubicBezTo>
                    <a:pt x="37" y="139"/>
                    <a:pt x="57" y="109"/>
                    <a:pt x="83" y="83"/>
                  </a:cubicBezTo>
                  <a:cubicBezTo>
                    <a:pt x="109" y="57"/>
                    <a:pt x="139" y="37"/>
                    <a:pt x="172" y="23"/>
                  </a:cubicBezTo>
                  <a:cubicBezTo>
                    <a:pt x="207" y="8"/>
                    <a:pt x="244" y="0"/>
                    <a:pt x="282" y="0"/>
                  </a:cubicBezTo>
                  <a:cubicBezTo>
                    <a:pt x="301" y="0"/>
                    <a:pt x="317" y="16"/>
                    <a:pt x="317" y="36"/>
                  </a:cubicBezTo>
                  <a:cubicBezTo>
                    <a:pt x="317" y="247"/>
                    <a:pt x="317" y="247"/>
                    <a:pt x="317" y="247"/>
                  </a:cubicBezTo>
                  <a:cubicBezTo>
                    <a:pt x="528" y="247"/>
                    <a:pt x="528" y="247"/>
                    <a:pt x="528" y="247"/>
                  </a:cubicBezTo>
                  <a:cubicBezTo>
                    <a:pt x="548" y="247"/>
                    <a:pt x="563" y="262"/>
                    <a:pt x="563" y="282"/>
                  </a:cubicBezTo>
                  <a:cubicBezTo>
                    <a:pt x="563" y="320"/>
                    <a:pt x="556" y="357"/>
                    <a:pt x="541" y="392"/>
                  </a:cubicBezTo>
                  <a:cubicBezTo>
                    <a:pt x="527" y="425"/>
                    <a:pt x="507" y="455"/>
                    <a:pt x="481" y="481"/>
                  </a:cubicBezTo>
                  <a:cubicBezTo>
                    <a:pt x="455" y="507"/>
                    <a:pt x="425" y="527"/>
                    <a:pt x="391" y="541"/>
                  </a:cubicBezTo>
                  <a:cubicBezTo>
                    <a:pt x="357" y="556"/>
                    <a:pt x="320" y="563"/>
                    <a:pt x="282" y="563"/>
                  </a:cubicBezTo>
                  <a:close/>
                  <a:moveTo>
                    <a:pt x="247" y="74"/>
                  </a:moveTo>
                  <a:cubicBezTo>
                    <a:pt x="204" y="81"/>
                    <a:pt x="164" y="101"/>
                    <a:pt x="132" y="133"/>
                  </a:cubicBezTo>
                  <a:cubicBezTo>
                    <a:pt x="93" y="172"/>
                    <a:pt x="71" y="226"/>
                    <a:pt x="71" y="282"/>
                  </a:cubicBezTo>
                  <a:cubicBezTo>
                    <a:pt x="71" y="338"/>
                    <a:pt x="93" y="391"/>
                    <a:pt x="132" y="431"/>
                  </a:cubicBezTo>
                  <a:cubicBezTo>
                    <a:pt x="172" y="471"/>
                    <a:pt x="225" y="493"/>
                    <a:pt x="282" y="493"/>
                  </a:cubicBezTo>
                  <a:cubicBezTo>
                    <a:pt x="338" y="493"/>
                    <a:pt x="391" y="471"/>
                    <a:pt x="431" y="431"/>
                  </a:cubicBezTo>
                  <a:cubicBezTo>
                    <a:pt x="463" y="400"/>
                    <a:pt x="483" y="360"/>
                    <a:pt x="490" y="317"/>
                  </a:cubicBezTo>
                  <a:cubicBezTo>
                    <a:pt x="282" y="317"/>
                    <a:pt x="282" y="317"/>
                    <a:pt x="282" y="317"/>
                  </a:cubicBezTo>
                  <a:cubicBezTo>
                    <a:pt x="262" y="317"/>
                    <a:pt x="247" y="301"/>
                    <a:pt x="247" y="282"/>
                  </a:cubicBezTo>
                  <a:lnTo>
                    <a:pt x="247" y="7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2951" y="873"/>
              <a:ext cx="672" cy="669"/>
            </a:xfrm>
            <a:custGeom>
              <a:avLst/>
              <a:gdLst>
                <a:gd name="T0" fmla="*/ 282 w 282"/>
                <a:gd name="T1" fmla="*/ 281 h 281"/>
                <a:gd name="T2" fmla="*/ 0 w 282"/>
                <a:gd name="T3" fmla="*/ 0 h 281"/>
                <a:gd name="T4" fmla="*/ 0 w 282"/>
                <a:gd name="T5" fmla="*/ 281 h 281"/>
                <a:gd name="T6" fmla="*/ 282 w 282"/>
                <a:gd name="T7" fmla="*/ 281 h 281"/>
              </a:gdLst>
              <a:ahLst/>
              <a:cxnLst>
                <a:cxn ang="0">
                  <a:pos x="T0" y="T1"/>
                </a:cxn>
                <a:cxn ang="0">
                  <a:pos x="T2" y="T3"/>
                </a:cxn>
                <a:cxn ang="0">
                  <a:pos x="T4" y="T5"/>
                </a:cxn>
                <a:cxn ang="0">
                  <a:pos x="T6" y="T7"/>
                </a:cxn>
              </a:cxnLst>
              <a:rect l="0" t="0" r="r" b="b"/>
              <a:pathLst>
                <a:path w="282" h="281">
                  <a:moveTo>
                    <a:pt x="282" y="281"/>
                  </a:moveTo>
                  <a:cubicBezTo>
                    <a:pt x="282" y="126"/>
                    <a:pt x="156" y="0"/>
                    <a:pt x="0" y="0"/>
                  </a:cubicBezTo>
                  <a:cubicBezTo>
                    <a:pt x="0" y="281"/>
                    <a:pt x="0" y="281"/>
                    <a:pt x="0" y="281"/>
                  </a:cubicBezTo>
                  <a:lnTo>
                    <a:pt x="282" y="281"/>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图片 2"/>
          <p:cNvPicPr>
            <a:picLocks noChangeAspect="1"/>
          </p:cNvPicPr>
          <p:nvPr>
            <p:custDataLst>
              <p:tags r:id="rId1"/>
            </p:custDataLst>
          </p:nvPr>
        </p:nvPicPr>
        <p:blipFill>
          <a:blip r:embed="rId2"/>
          <a:stretch>
            <a:fillRect/>
          </a:stretch>
        </p:blipFill>
        <p:spPr>
          <a:xfrm>
            <a:off x="128270" y="1239520"/>
            <a:ext cx="6033135" cy="2999740"/>
          </a:xfrm>
          <a:prstGeom prst="rect">
            <a:avLst/>
          </a:prstGeom>
        </p:spPr>
      </p:pic>
      <p:sp>
        <p:nvSpPr>
          <p:cNvPr id="4" name="文本框 3"/>
          <p:cNvSpPr txBox="1"/>
          <p:nvPr/>
        </p:nvSpPr>
        <p:spPr>
          <a:xfrm>
            <a:off x="6263640" y="1396365"/>
            <a:ext cx="2778125" cy="2245360"/>
          </a:xfrm>
          <a:prstGeom prst="rect">
            <a:avLst/>
          </a:prstGeom>
          <a:noFill/>
        </p:spPr>
        <p:txBody>
          <a:bodyPr wrap="square" rtlCol="0">
            <a:spAutoFit/>
          </a:bodyPr>
          <a:p>
            <a:r>
              <a:rPr lang="zh-CN" altLang="en-US" sz="1400" b="1"/>
              <a:t>基本功能：</a:t>
            </a:r>
            <a:endParaRPr lang="zh-CN" altLang="en-US" sz="1400" b="1"/>
          </a:p>
          <a:p>
            <a:r>
              <a:rPr lang="zh-CN" altLang="en-US" sz="1400"/>
              <a:t>使用</a:t>
            </a:r>
            <a:r>
              <a:rPr lang="en-US" altLang="zh-CN" sz="1400"/>
              <a:t>SIFT</a:t>
            </a:r>
            <a:r>
              <a:rPr lang="zh-CN" altLang="en-US" sz="1400"/>
              <a:t>算法，根据匹配成功点的个数与样本特征点个数的比率，找到最相似的图片</a:t>
            </a:r>
            <a:endParaRPr lang="zh-CN" altLang="en-US" sz="1400"/>
          </a:p>
          <a:p>
            <a:endParaRPr lang="zh-CN" altLang="en-US" sz="1400"/>
          </a:p>
          <a:p>
            <a:r>
              <a:rPr lang="zh-CN" altLang="en-US" sz="1400" b="1"/>
              <a:t>拓展功能：</a:t>
            </a:r>
            <a:endParaRPr lang="zh-CN" altLang="en-US" sz="1400" b="1"/>
          </a:p>
          <a:p>
            <a:r>
              <a:rPr lang="zh-CN" altLang="en-US" sz="1400"/>
              <a:t>还可以通过使用RANSAC算法对特征匹配的结果进行优化，接着利用图像变换结构进行图像映射，最终对相似的图像进行图像融合。</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
          <p:cNvGrpSpPr>
            <a:grpSpLocks noChangeAspect="1"/>
          </p:cNvGrpSpPr>
          <p:nvPr/>
        </p:nvGrpSpPr>
        <p:grpSpPr bwMode="auto">
          <a:xfrm rot="16200000">
            <a:off x="426171" y="4291700"/>
            <a:ext cx="615713" cy="805746"/>
            <a:chOff x="2759" y="1462"/>
            <a:chExt cx="243" cy="318"/>
          </a:xfrm>
        </p:grpSpPr>
        <p:sp>
          <p:nvSpPr>
            <p:cNvPr id="35" name="Oval 5"/>
            <p:cNvSpPr>
              <a:spLocks noChangeArrowheads="1"/>
            </p:cNvSpPr>
            <p:nvPr/>
          </p:nvSpPr>
          <p:spPr bwMode="auto">
            <a:xfrm>
              <a:off x="275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6"/>
            <p:cNvSpPr>
              <a:spLocks noChangeArrowheads="1"/>
            </p:cNvSpPr>
            <p:nvPr/>
          </p:nvSpPr>
          <p:spPr bwMode="auto">
            <a:xfrm>
              <a:off x="2834"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Oval 7"/>
            <p:cNvSpPr>
              <a:spLocks noChangeArrowheads="1"/>
            </p:cNvSpPr>
            <p:nvPr/>
          </p:nvSpPr>
          <p:spPr bwMode="auto">
            <a:xfrm>
              <a:off x="2909"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8"/>
            <p:cNvSpPr>
              <a:spLocks noChangeArrowheads="1"/>
            </p:cNvSpPr>
            <p:nvPr/>
          </p:nvSpPr>
          <p:spPr bwMode="auto">
            <a:xfrm>
              <a:off x="2985" y="1462"/>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9"/>
            <p:cNvSpPr>
              <a:spLocks noChangeArrowheads="1"/>
            </p:cNvSpPr>
            <p:nvPr/>
          </p:nvSpPr>
          <p:spPr bwMode="auto">
            <a:xfrm>
              <a:off x="275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10"/>
            <p:cNvSpPr>
              <a:spLocks noChangeArrowheads="1"/>
            </p:cNvSpPr>
            <p:nvPr/>
          </p:nvSpPr>
          <p:spPr bwMode="auto">
            <a:xfrm>
              <a:off x="2834"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Oval 11"/>
            <p:cNvSpPr>
              <a:spLocks noChangeArrowheads="1"/>
            </p:cNvSpPr>
            <p:nvPr/>
          </p:nvSpPr>
          <p:spPr bwMode="auto">
            <a:xfrm>
              <a:off x="2909"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12"/>
            <p:cNvSpPr>
              <a:spLocks noChangeArrowheads="1"/>
            </p:cNvSpPr>
            <p:nvPr/>
          </p:nvSpPr>
          <p:spPr bwMode="auto">
            <a:xfrm>
              <a:off x="2985" y="153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Oval 13"/>
            <p:cNvSpPr>
              <a:spLocks noChangeArrowheads="1"/>
            </p:cNvSpPr>
            <p:nvPr/>
          </p:nvSpPr>
          <p:spPr bwMode="auto">
            <a:xfrm>
              <a:off x="275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Oval 14"/>
            <p:cNvSpPr>
              <a:spLocks noChangeArrowheads="1"/>
            </p:cNvSpPr>
            <p:nvPr/>
          </p:nvSpPr>
          <p:spPr bwMode="auto">
            <a:xfrm>
              <a:off x="2834"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15"/>
            <p:cNvSpPr>
              <a:spLocks noChangeArrowheads="1"/>
            </p:cNvSpPr>
            <p:nvPr/>
          </p:nvSpPr>
          <p:spPr bwMode="auto">
            <a:xfrm>
              <a:off x="2909"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Oval 16"/>
            <p:cNvSpPr>
              <a:spLocks noChangeArrowheads="1"/>
            </p:cNvSpPr>
            <p:nvPr/>
          </p:nvSpPr>
          <p:spPr bwMode="auto">
            <a:xfrm>
              <a:off x="2985" y="161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Oval 17"/>
            <p:cNvSpPr>
              <a:spLocks noChangeArrowheads="1"/>
            </p:cNvSpPr>
            <p:nvPr/>
          </p:nvSpPr>
          <p:spPr bwMode="auto">
            <a:xfrm>
              <a:off x="275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Oval 18"/>
            <p:cNvSpPr>
              <a:spLocks noChangeArrowheads="1"/>
            </p:cNvSpPr>
            <p:nvPr/>
          </p:nvSpPr>
          <p:spPr bwMode="auto">
            <a:xfrm>
              <a:off x="2834"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19"/>
            <p:cNvSpPr>
              <a:spLocks noChangeArrowheads="1"/>
            </p:cNvSpPr>
            <p:nvPr/>
          </p:nvSpPr>
          <p:spPr bwMode="auto">
            <a:xfrm>
              <a:off x="2909"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20"/>
            <p:cNvSpPr>
              <a:spLocks noChangeArrowheads="1"/>
            </p:cNvSpPr>
            <p:nvPr/>
          </p:nvSpPr>
          <p:spPr bwMode="auto">
            <a:xfrm>
              <a:off x="2985" y="1688"/>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1"/>
            <p:cNvSpPr>
              <a:spLocks noChangeArrowheads="1"/>
            </p:cNvSpPr>
            <p:nvPr/>
          </p:nvSpPr>
          <p:spPr bwMode="auto">
            <a:xfrm>
              <a:off x="275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22"/>
            <p:cNvSpPr>
              <a:spLocks noChangeArrowheads="1"/>
            </p:cNvSpPr>
            <p:nvPr/>
          </p:nvSpPr>
          <p:spPr bwMode="auto">
            <a:xfrm>
              <a:off x="2834"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23"/>
            <p:cNvSpPr>
              <a:spLocks noChangeArrowheads="1"/>
            </p:cNvSpPr>
            <p:nvPr/>
          </p:nvSpPr>
          <p:spPr bwMode="auto">
            <a:xfrm>
              <a:off x="2909"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4"/>
            <p:cNvSpPr>
              <a:spLocks noChangeArrowheads="1"/>
            </p:cNvSpPr>
            <p:nvPr/>
          </p:nvSpPr>
          <p:spPr bwMode="auto">
            <a:xfrm>
              <a:off x="2985" y="1763"/>
              <a:ext cx="17" cy="17"/>
            </a:xfrm>
            <a:prstGeom prst="ellipse">
              <a:avLst/>
            </a:prstGeom>
            <a:solidFill>
              <a:srgbClr val="3438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文本框 55"/>
          <p:cNvSpPr txBox="1"/>
          <p:nvPr/>
        </p:nvSpPr>
        <p:spPr>
          <a:xfrm>
            <a:off x="189054" y="1844501"/>
            <a:ext cx="6311652" cy="1014730"/>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rPr>
              <a:t>Q &amp; A </a:t>
            </a:r>
            <a:endParaRPr kumimoji="0" lang="en-US" altLang="zh-CN" sz="6000" b="1" i="0" u="none" strike="noStrike" kern="1200" cap="none" spc="0" normalizeH="0" baseline="0" noProof="0">
              <a:ln>
                <a:noFill/>
              </a:ln>
              <a:effectLst/>
              <a:uLnTx/>
              <a:uFillTx/>
              <a:latin typeface="Century Gothic" panose="020B0502020202020204"/>
              <a:ea typeface="微软雅黑 Light" panose="020B0502040204020203" charset="-122"/>
              <a:cs typeface="+mn-cs"/>
            </a:endParaRPr>
          </a:p>
        </p:txBody>
      </p:sp>
      <p:grpSp>
        <p:nvGrpSpPr>
          <p:cNvPr id="7" name="组合 6"/>
          <p:cNvGrpSpPr/>
          <p:nvPr/>
        </p:nvGrpSpPr>
        <p:grpSpPr>
          <a:xfrm>
            <a:off x="8553450" y="4899660"/>
            <a:ext cx="266700" cy="106680"/>
            <a:chOff x="5717540" y="901700"/>
            <a:chExt cx="266700" cy="106680"/>
          </a:xfrm>
        </p:grpSpPr>
        <p:cxnSp>
          <p:nvCxnSpPr>
            <p:cNvPr id="6" name="直接连接符 5"/>
            <p:cNvCxnSpPr/>
            <p:nvPr/>
          </p:nvCxnSpPr>
          <p:spPr>
            <a:xfrm>
              <a:off x="5717540" y="90170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717540" y="95504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717540" y="1008380"/>
              <a:ext cx="266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PP_MARK_KEY" val="140a4429-5319-46b4-9005-47ab5ccd9115"/>
  <p:tag name="COMMONDATA" val="eyJjb3VudCI6MTAsImhkaWQiOiI4NWJjYmQyNTc0ZjNlMTAzNmYwYWRlZWJiY2RhZTc0MiIsInVzZXJDb3VudCI6MTB9"/>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北欧4">
      <a:dk1>
        <a:sysClr val="windowText" lastClr="000000"/>
      </a:dk1>
      <a:lt1>
        <a:sysClr val="window" lastClr="FFFFFF"/>
      </a:lt1>
      <a:dk2>
        <a:srgbClr val="000000"/>
      </a:dk2>
      <a:lt2>
        <a:srgbClr val="F8F8F8"/>
      </a:lt2>
      <a:accent1>
        <a:srgbClr val="000000"/>
      </a:accent1>
      <a:accent2>
        <a:srgbClr val="000000"/>
      </a:accent2>
      <a:accent3>
        <a:srgbClr val="000000"/>
      </a:accent3>
      <a:accent4>
        <a:srgbClr val="595959"/>
      </a:accent4>
      <a:accent5>
        <a:srgbClr val="5F5F5F"/>
      </a:accent5>
      <a:accent6>
        <a:srgbClr val="4D4D4D"/>
      </a:accent6>
      <a:hlink>
        <a:srgbClr val="000000"/>
      </a:hlink>
      <a:folHlink>
        <a:srgbClr val="919191"/>
      </a:folHlink>
    </a:clrScheme>
    <a:fontScheme name="标准5">
      <a:majorFont>
        <a:latin typeface="Century Gothic"/>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1097</Words>
  <Application>WPS 演示</Application>
  <PresentationFormat>全屏显示(16:9)</PresentationFormat>
  <Paragraphs>98</Paragraphs>
  <Slides>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宋体</vt:lpstr>
      <vt:lpstr>Wingdings</vt:lpstr>
      <vt:lpstr>Century Gothic</vt:lpstr>
      <vt:lpstr>微软雅黑 Light</vt:lpstr>
      <vt:lpstr>Calibri Light</vt:lpstr>
      <vt:lpstr>微软雅黑</vt:lpstr>
      <vt:lpstr>Calibri</vt:lpstr>
      <vt:lpstr>Century Gothic</vt:lpstr>
      <vt:lpstr>Gill Sans</vt:lpstr>
      <vt:lpstr>Arial Unicode MS</vt:lpstr>
      <vt:lpstr>Segoe Print</vt:lpstr>
      <vt:lpstr>Calibri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cp:lastModifiedBy>
  <cp:revision>156</cp:revision>
  <dcterms:created xsi:type="dcterms:W3CDTF">2020-12-13T14:33:00Z</dcterms:created>
  <dcterms:modified xsi:type="dcterms:W3CDTF">2023-04-11T15:40:30Z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v1.0_mb_kEC4ml/Upvu5XcLbLRNk8Q==</vt:lpwstr>
  </property>
  <property fmtid="{D5CDD505-2E9C-101B-9397-08002B2CF9AE}" pid="4" name="ICV">
    <vt:lpwstr>4653AE47B647454F97E8EF3FDC8E054E_11</vt:lpwstr>
  </property>
</Properties>
</file>